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0" r:id="rId1"/>
  </p:sldMasterIdLst>
  <p:notesMasterIdLst>
    <p:notesMasterId r:id="rId30"/>
  </p:notesMasterIdLst>
  <p:sldIdLst>
    <p:sldId id="256" r:id="rId2"/>
    <p:sldId id="319" r:id="rId3"/>
    <p:sldId id="318" r:id="rId4"/>
    <p:sldId id="257" r:id="rId5"/>
    <p:sldId id="258" r:id="rId6"/>
    <p:sldId id="259" r:id="rId7"/>
    <p:sldId id="304" r:id="rId8"/>
    <p:sldId id="340" r:id="rId9"/>
    <p:sldId id="292" r:id="rId10"/>
    <p:sldId id="354" r:id="rId11"/>
    <p:sldId id="321" r:id="rId12"/>
    <p:sldId id="260" r:id="rId13"/>
    <p:sldId id="342" r:id="rId14"/>
    <p:sldId id="343" r:id="rId15"/>
    <p:sldId id="355" r:id="rId16"/>
    <p:sldId id="356" r:id="rId17"/>
    <p:sldId id="357" r:id="rId18"/>
    <p:sldId id="358" r:id="rId19"/>
    <p:sldId id="344" r:id="rId20"/>
    <p:sldId id="339" r:id="rId21"/>
    <p:sldId id="324" r:id="rId22"/>
    <p:sldId id="326" r:id="rId23"/>
    <p:sldId id="350" r:id="rId24"/>
    <p:sldId id="351" r:id="rId25"/>
    <p:sldId id="348" r:id="rId26"/>
    <p:sldId id="349" r:id="rId27"/>
    <p:sldId id="352" r:id="rId28"/>
    <p:sldId id="353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584E241D-C661-426D-B491-AB53F8B7628E}">
          <p14:sldIdLst>
            <p14:sldId id="256"/>
          </p14:sldIdLst>
        </p14:section>
        <p14:section name="Summary Section" id="{CCD2D5BC-7525-4455-95A9-F33AD719329B}">
          <p14:sldIdLst>
            <p14:sldId id="319"/>
          </p14:sldIdLst>
        </p14:section>
        <p14:section name="About SPARC" id="{EB773C1F-ECF9-4EFB-A9CA-A71A749ABFD7}">
          <p14:sldIdLst>
            <p14:sldId id="318"/>
            <p14:sldId id="257"/>
            <p14:sldId id="258"/>
            <p14:sldId id="259"/>
            <p14:sldId id="304"/>
            <p14:sldId id="340"/>
            <p14:sldId id="292"/>
            <p14:sldId id="354"/>
          </p14:sldIdLst>
        </p14:section>
        <p14:section name="Outreach" id="{6B99D6CF-05E0-4730-95E6-475F66962CF8}">
          <p14:sldIdLst>
            <p14:sldId id="321"/>
            <p14:sldId id="260"/>
          </p14:sldIdLst>
        </p14:section>
        <p14:section name="Projects" id="{8A168394-0DF4-41F9-8453-F3F92A9155DE}">
          <p14:sldIdLst>
            <p14:sldId id="342"/>
            <p14:sldId id="343"/>
          </p14:sldIdLst>
        </p14:section>
        <p14:section name="Sumo Robotics Tournament" id="{D8E7354A-2F04-4F89-BD5C-DCA5C3CCB180}">
          <p14:sldIdLst>
            <p14:sldId id="355"/>
            <p14:sldId id="356"/>
            <p14:sldId id="357"/>
            <p14:sldId id="358"/>
          </p14:sldIdLst>
        </p14:section>
        <p14:section name="Maker Training Sessions" id="{C5A25939-7071-4118-AEDF-59E2139767B3}">
          <p14:sldIdLst>
            <p14:sldId id="344"/>
            <p14:sldId id="339"/>
          </p14:sldIdLst>
        </p14:section>
        <p14:section name="Maker topic" id="{315F53C1-C7DF-49EE-AD6B-A0D8A09E6B5C}">
          <p14:sldIdLst>
            <p14:sldId id="324"/>
            <p14:sldId id="326"/>
            <p14:sldId id="350"/>
            <p14:sldId id="351"/>
            <p14:sldId id="348"/>
            <p14:sldId id="349"/>
            <p14:sldId id="352"/>
            <p14:sldId id="35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3244D"/>
    <a:srgbClr val="FF99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126" autoAdjust="0"/>
    <p:restoredTop sz="94643" autoAdjust="0"/>
  </p:normalViewPr>
  <p:slideViewPr>
    <p:cSldViewPr snapToGrid="0">
      <p:cViewPr varScale="1">
        <p:scale>
          <a:sx n="107" d="100"/>
          <a:sy n="107" d="100"/>
        </p:scale>
        <p:origin x="542" y="82"/>
      </p:cViewPr>
      <p:guideLst/>
    </p:cSldViewPr>
  </p:slideViewPr>
  <p:outlineViewPr>
    <p:cViewPr>
      <p:scale>
        <a:sx n="33" d="100"/>
        <a:sy n="33" d="100"/>
      </p:scale>
      <p:origin x="0" y="-24619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310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microsoft.com/office/2015/10/relationships/revisionInfo" Target="revisionInfo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9E0660-2AAC-E146-85F7-7906298D2758}" type="datetimeFigureOut">
              <a:rPr lang="en-US" smtClean="0"/>
              <a:t>1/29/2018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849C72-B790-6B4E-A13F-357AB5437C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1322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Fall 2016</a:t>
            </a:r>
          </a:p>
          <a:p>
            <a:pPr lvl="1"/>
            <a:r>
              <a:rPr lang="en-US" dirty="0" err="1">
                <a:solidFill>
                  <a:schemeClr val="tx1"/>
                </a:solidFill>
              </a:rPr>
              <a:t>Loachapoka</a:t>
            </a:r>
            <a:r>
              <a:rPr lang="en-US" dirty="0">
                <a:solidFill>
                  <a:schemeClr val="tx1"/>
                </a:solidFill>
              </a:rPr>
              <a:t> Robotics Mentoring- Mondays, Tuesdays, and Thursdays 3:00PM to 4:30PM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ECE Minority Presentation- November 14</a:t>
            </a:r>
            <a:r>
              <a:rPr lang="en-US" baseline="30000" dirty="0">
                <a:solidFill>
                  <a:schemeClr val="tx1"/>
                </a:solidFill>
              </a:rPr>
              <a:t>th</a:t>
            </a:r>
            <a:endParaRPr lang="en-US" dirty="0">
              <a:solidFill>
                <a:schemeClr val="tx1"/>
              </a:solidFill>
            </a:endParaRPr>
          </a:p>
          <a:p>
            <a:pPr lvl="1"/>
            <a:r>
              <a:rPr lang="en-US" dirty="0">
                <a:solidFill>
                  <a:schemeClr val="tx1"/>
                </a:solidFill>
              </a:rPr>
              <a:t>AJHS E-Day- November 17th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South’s Best- December 3-4th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SCORE Claw Machine- December 3-4</a:t>
            </a:r>
            <a:r>
              <a:rPr lang="en-US" baseline="30000" dirty="0">
                <a:solidFill>
                  <a:schemeClr val="tx1"/>
                </a:solidFill>
              </a:rPr>
              <a:t>th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Spring 2016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E-Day- Late February or early March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SPACE Day- Possible Event Next Semester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IEEE Sumo Robotics Competition (with local middle and high schools)- Spring 2017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49C72-B790-6B4E-A13F-357AB5437C4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9896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49C72-B790-6B4E-A13F-357AB5437C4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506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59" y="2166364"/>
            <a:ext cx="11471565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15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96250"/>
            <a:ext cx="9144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1/29/2018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66202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1/29/2018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09522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4" y="274638"/>
            <a:ext cx="240238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274638"/>
            <a:ext cx="7973291" cy="5897562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22854"/>
            <a:ext cx="2743196" cy="365125"/>
          </a:xfrm>
        </p:spPr>
        <p:txBody>
          <a:bodyPr/>
          <a:lstStyle/>
          <a:p>
            <a:fld id="{96DFF08F-DC6B-4601-B491-B0F83F6DD2DA}" type="datetimeFigureOut">
              <a:rPr lang="en-US" smtClean="0"/>
              <a:t>1/29/2018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5" y="6422854"/>
            <a:ext cx="427966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48" y="6422854"/>
            <a:ext cx="879759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1572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1/29/2018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94504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6000" b="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3191" y="4010334"/>
            <a:ext cx="105156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6DFF08F-DC6B-4601-B491-B0F83F6DD2DA}" type="datetimeFigureOut">
              <a:rPr lang="en-US" smtClean="0"/>
              <a:t>1/29/2018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29870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391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1/29/2018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70757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08" y="2656566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1230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1230" y="2656564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1/29/2018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51970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1/29/2018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00650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1/29/2018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17734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7008" y="2120054"/>
            <a:ext cx="6126480" cy="4114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89023" y="2147486"/>
            <a:ext cx="320040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1/29/2018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71847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0160" y="2211494"/>
            <a:ext cx="6126480" cy="393192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0688" y="2150621"/>
            <a:ext cx="320040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1/29/2018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67731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96DFF08F-DC6B-4601-B491-B0F83F6DD2DA}" type="datetimeFigureOut">
              <a:rPr lang="en-US" smtClean="0"/>
              <a:pPr/>
              <a:t>1/29/2018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47740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kern="1200" cap="all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hyperlink" Target="https://www.youtube.com/watch?v=8glT9sQ6UDI&amp;ab_channel=HypeAnime24/7" TargetMode="External"/><Relationship Id="rId2" Type="http://schemas.openxmlformats.org/officeDocument/2006/relationships/hyperlink" Target="http://www.robotroom.com/SumoRules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hyperlink" Target="https://www.youtube.com/watch?v=3PSAzKb0vVk&amp;ab_channel=botlanta" TargetMode="External"/><Relationship Id="rId4" Type="http://schemas.openxmlformats.org/officeDocument/2006/relationships/hyperlink" Target="https://mcuoneclipse.com/2014/12/21/sumo-with-gopro-and-other-sumo-videos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13" Type="http://schemas.openxmlformats.org/officeDocument/2006/relationships/slide" Target="slide21.xml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slide" Target="slide19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slide" Target="slide15.xml"/><Relationship Id="rId5" Type="http://schemas.openxmlformats.org/officeDocument/2006/relationships/image" Target="../media/image7.png"/><Relationship Id="rId10" Type="http://schemas.openxmlformats.org/officeDocument/2006/relationships/slide" Target="slide13.xml"/><Relationship Id="rId4" Type="http://schemas.openxmlformats.org/officeDocument/2006/relationships/image" Target="../media/image6.png"/><Relationship Id="rId9" Type="http://schemas.openxmlformats.org/officeDocument/2006/relationships/slide" Target="slide1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9.jpe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hyperlink" Target="https://imapssl.eng.auburn.edu/software/software/showcase.php?software=solidworks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eg"/><Relationship Id="rId4" Type="http://schemas.openxmlformats.org/officeDocument/2006/relationships/image" Target="../media/image12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hyperlink" Target="https://github.com/SPARC-Auburn" TargetMode="External"/><Relationship Id="rId7" Type="http://schemas.openxmlformats.org/officeDocument/2006/relationships/image" Target="../media/image19.png"/><Relationship Id="rId2" Type="http://schemas.openxmlformats.org/officeDocument/2006/relationships/hyperlink" Target="http://sparc-auburn.github.io/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jpeg"/><Relationship Id="rId5" Type="http://schemas.openxmlformats.org/officeDocument/2006/relationships/hyperlink" Target="mailto:sparc.auburn@gmail.com" TargetMode="External"/><Relationship Id="rId4" Type="http://schemas.openxmlformats.org/officeDocument/2006/relationships/hyperlink" Target="https://sparc-auburn.slack.com/messages/general" TargetMode="External"/><Relationship Id="rId9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56485" y="2021112"/>
            <a:ext cx="7475220" cy="2191146"/>
          </a:xfrm>
        </p:spPr>
        <p:txBody>
          <a:bodyPr/>
          <a:lstStyle/>
          <a:p>
            <a:r>
              <a:rPr lang="en-US" dirty="0"/>
              <a:t>Welcome to: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06150" y="328613"/>
            <a:ext cx="6575895" cy="1571340"/>
          </a:xfrm>
        </p:spPr>
        <p:txBody>
          <a:bodyPr>
            <a:normAutofit/>
          </a:bodyPr>
          <a:lstStyle/>
          <a:p>
            <a:r>
              <a:rPr lang="en-US" sz="3200" b="1" dirty="0"/>
              <a:t>Maker Training Session</a:t>
            </a:r>
          </a:p>
          <a:p>
            <a:r>
              <a:rPr lang="en-US" sz="2400" dirty="0"/>
              <a:t>5:30 PM Tuesday, January 30, 2017</a:t>
            </a:r>
          </a:p>
          <a:p>
            <a:r>
              <a:rPr lang="en-US" sz="2400" dirty="0"/>
              <a:t>Broun Hall, </a:t>
            </a:r>
            <a:r>
              <a:rPr lang="en-US" sz="2400" b="1" dirty="0"/>
              <a:t>Room 123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1D624094-092A-469D-87C1-E7E305DD70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9471" b="24375"/>
          <a:stretch/>
        </p:blipFill>
        <p:spPr>
          <a:xfrm>
            <a:off x="2547222" y="4073845"/>
            <a:ext cx="7093744" cy="2455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6754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6BE53-8D02-4178-A608-5F78275841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Meetings this Week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57F8E3-86F1-4037-80C9-FF4F0C3B84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77418"/>
            <a:ext cx="12276306" cy="5092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9143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D0F10-DA76-4934-8E63-FC2B755F6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Outreach</a:t>
            </a:r>
          </a:p>
        </p:txBody>
      </p:sp>
    </p:spTree>
    <p:extLst>
      <p:ext uri="{BB962C8B-B14F-4D97-AF65-F5344CB8AC3E}">
        <p14:creationId xmlns:p14="http://schemas.microsoft.com/office/powerpoint/2010/main" val="5351827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9019" y="683906"/>
            <a:ext cx="7772400" cy="700305"/>
          </a:xfrm>
        </p:spPr>
        <p:txBody>
          <a:bodyPr/>
          <a:lstStyle/>
          <a:p>
            <a:r>
              <a:rPr lang="en-US" dirty="0"/>
              <a:t>Outreach Events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81253" y="2124367"/>
            <a:ext cx="4886325" cy="397468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Opelika HS FRC Team</a:t>
            </a:r>
          </a:p>
          <a:p>
            <a:pPr lvl="1"/>
            <a:r>
              <a:rPr lang="en-US" dirty="0"/>
              <a:t>Help mentor a FIRST Robotics Competition (FRC) Team</a:t>
            </a:r>
          </a:p>
          <a:p>
            <a:pPr lvl="1"/>
            <a:r>
              <a:rPr lang="en-US" dirty="0"/>
              <a:t> Mon Tue Thu: 3:30-6:30, Fri: 3:30-9:30, Sat:10-6</a:t>
            </a:r>
          </a:p>
          <a:p>
            <a:r>
              <a:rPr lang="en-US" dirty="0">
                <a:solidFill>
                  <a:schemeClr val="tx1"/>
                </a:solidFill>
              </a:rPr>
              <a:t>E-Day</a:t>
            </a:r>
          </a:p>
          <a:p>
            <a:pPr lvl="1"/>
            <a:r>
              <a:rPr lang="en-US" dirty="0"/>
              <a:t>Help display projects in Broun, Student Center, and Concourse to high school students.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Friday, Feb</a:t>
            </a:r>
            <a:r>
              <a:rPr lang="en-US" dirty="0"/>
              <a:t>ruary 23</a:t>
            </a:r>
            <a:r>
              <a:rPr lang="en-US" baseline="30000" dirty="0"/>
              <a:t>rd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7600079" y="3673317"/>
            <a:ext cx="2699174" cy="289029"/>
          </a:xfrm>
          <a:prstGeom prst="rect">
            <a:avLst/>
          </a:prstGeom>
        </p:spPr>
        <p:txBody>
          <a:bodyPr vert="horz" lIns="68580" tIns="34290" rIns="68580" bIns="34290" rtlCol="0">
            <a:normAutofit lnSpcReduction="10000"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" indent="0" algn="ctr">
              <a:buNone/>
            </a:pPr>
            <a:r>
              <a:rPr lang="en-US" sz="1650" dirty="0">
                <a:solidFill>
                  <a:schemeClr val="tx1"/>
                </a:solidFill>
              </a:rPr>
              <a:t>Robot in 3 Days 2018 Bot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7600079" y="6365302"/>
            <a:ext cx="2699174" cy="289029"/>
          </a:xfrm>
          <a:prstGeom prst="rect">
            <a:avLst/>
          </a:prstGeom>
        </p:spPr>
        <p:txBody>
          <a:bodyPr vert="horz" lIns="68580" tIns="34290" rIns="68580" bIns="34290" rtlCol="0">
            <a:normAutofit fontScale="70000" lnSpcReduction="20000"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" indent="0" algn="ctr">
              <a:buNone/>
            </a:pPr>
            <a:r>
              <a:rPr lang="en-US" sz="1650" dirty="0">
                <a:solidFill>
                  <a:schemeClr val="tx1"/>
                </a:solidFill>
              </a:rPr>
              <a:t>Engineering Tailgate 2016 SPARC Table</a:t>
            </a:r>
          </a:p>
        </p:txBody>
      </p:sp>
      <p:pic>
        <p:nvPicPr>
          <p:cNvPr id="9" name="Picture 2" descr="https://lh3.googleusercontent.com/v5Q1j9pbLSfFPCR6pJrFzELDgrrXuvHXF8AtwTmxhvNARP64YMmyP1yG1Q7kj_xBTTOgPi_YNTJZdKIn-oaGduxNsBu0t640mxNPYdVFgLtfOWSg45_WZtnBUFWb3w_GBlqmmcsd6odk5R-gGzULkJpcaJ63s72YPd2zUjSReYNPtSb3VOxJt9MU14I0m-u3qtAToSyFxOiV50ctDdhUNLLq-OTLaj5snd8qtLDVtpemgRbOBsHvt_VKWDpvKA-DOCS9sVb_-Qrr6O3VGKszIozZvUqqWLfOgIYxMu1p-MSXqaaZELWpxxptAXz6GVf0aICeE_GDehKu_zGOJXjXqp27L9JlWWNC533FLvngb119e5bINJcrVU4t5tK2uwoVPdd5WUJ5BkkFALWQSVGMt8hB-9JwXlCzQWbioFZ_O5UpgSExI9lhWit2OAbsHp7_Q4RbCPfv7iv1pTrDSspJ7q24ap1iuLx8yZ_-T_Xh-htrGIzebRXLB2hBwIMP669zvA2cnwgdDBGH8oR_KHJ7CJtDGIGVLAUqUnhXWnCD1zY3juOm36oog7y7epYdNkOdLJvzy_YCJ78g878IFLeyC1WKekAu_Z8jrogyPmHuRrxhjndSCQ=w1411-h1058-n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4705" y="4121237"/>
            <a:ext cx="2929929" cy="2196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https://pbs.twimg.com/media/DTDul42UQAA1Qsb.jpg:large">
            <a:extLst>
              <a:ext uri="{FF2B5EF4-FFF2-40B4-BE49-F238E27FC236}">
                <a16:creationId xmlns:a16="http://schemas.microsoft.com/office/drawing/2014/main" id="{443449D4-DAFB-4413-A661-8A21D81914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3" t="12187" b="7871"/>
          <a:stretch/>
        </p:blipFill>
        <p:spPr bwMode="auto">
          <a:xfrm>
            <a:off x="7468301" y="396552"/>
            <a:ext cx="2946333" cy="3248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83208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7412F9A-18B1-41C5-8FFB-39211005D3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34BC277-E217-4E54-BEA6-1910C4501C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6110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7188F0E-6CB4-4F26-BC01-E726B344A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Spring 2018 Main Projects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71A65B3-0696-4942-B468-F5602AB922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616" y="2997936"/>
            <a:ext cx="2320338" cy="82503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/>
              <a:t>MATILDA Robotics Platform</a:t>
            </a:r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173F975B-E6C3-4830-BF40-14B116D86923}"/>
              </a:ext>
            </a:extLst>
          </p:cNvPr>
          <p:cNvSpPr txBox="1">
            <a:spLocks/>
          </p:cNvSpPr>
          <p:nvPr/>
        </p:nvSpPr>
        <p:spPr>
          <a:xfrm>
            <a:off x="6508915" y="2997936"/>
            <a:ext cx="1290604" cy="4310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Tesla Coil</a:t>
            </a:r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B3532295-F976-4CB5-A56E-C3EEEBC9FC43}"/>
              </a:ext>
            </a:extLst>
          </p:cNvPr>
          <p:cNvSpPr txBox="1">
            <a:spLocks/>
          </p:cNvSpPr>
          <p:nvPr/>
        </p:nvSpPr>
        <p:spPr>
          <a:xfrm>
            <a:off x="731998" y="5259616"/>
            <a:ext cx="1971575" cy="56022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Unmanned Aerial Systems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753412EA-2E9D-4846-932D-4F05F9FCDE78}"/>
              </a:ext>
            </a:extLst>
          </p:cNvPr>
          <p:cNvSpPr txBox="1">
            <a:spLocks/>
          </p:cNvSpPr>
          <p:nvPr/>
        </p:nvSpPr>
        <p:spPr>
          <a:xfrm>
            <a:off x="6165204" y="5307437"/>
            <a:ext cx="1978026" cy="59373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Sumo Bot Competition</a:t>
            </a:r>
          </a:p>
        </p:txBody>
      </p:sp>
      <p:pic>
        <p:nvPicPr>
          <p:cNvPr id="11" name="Content Placeholder 8">
            <a:extLst>
              <a:ext uri="{FF2B5EF4-FFF2-40B4-BE49-F238E27FC236}">
                <a16:creationId xmlns:a16="http://schemas.microsoft.com/office/drawing/2014/main" id="{F82B093D-53BC-436E-BB34-CC458E87A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3215759" y="2250122"/>
            <a:ext cx="2409999" cy="1807500"/>
          </a:xfrm>
          <a:prstGeom prst="rect">
            <a:avLst/>
          </a:prstGeom>
        </p:spPr>
      </p:pic>
      <p:pic>
        <p:nvPicPr>
          <p:cNvPr id="12" name="Picture 2" descr="https://lh3.googleusercontent.com/B-feKIPVxe_me57UUl1FjgO0i-5o0Y6EPH5iqbVprhaTgY6wjrU-pobgx-9ZgrvJ7y7lL05YF-oCuO4UURXB7HOXoG6vAjnxSkk9KAEieATCDlc0xbm3Tw0o2SDUC_Qc4zjT2i1nJIiHsXAoDrx1SNd-jE8dJF7Os6Yo81x11pNjfw5L5M7Ex1m498iDfRgP5IxhUUlGe4l_JnzEnaF-ZvXRgYHo7U-9nP1W2T67TX5GkASdJveqOWxWkRSHyjOACcph-_7p2PUSAw8bc0lvS4KC47mFazpujKMxdMgebNPyYh87VqlfC9OC8IyQgOpAtVSZ41QsnjxhPUudpmvfmSMHLoMrhHU9WTRXb_CqSnW4SlxNkragWmyX5bciMLdm2TjG_JsjKHzfeU-Vg9kNUW5rY8wpq4Zfg0r6bDFfrEy6znEqjX9xrUoVLKOCK30qfRTmNgZtGR63sb-3At-6tT1fW5rcNnw1a_NY2qce_F-Psjlj7T-aXnXK016KUgXMDerTzg4QnRRKwgGoAHAmVA8KvtRDp3d11j5f_UHr2iuRNbJtvNOtoA4IR8bYMkunBPqA6yu6gDfSZt8MMbNNlERPu0QmiSpP3wOxdttb=w1240-h930-no">
            <a:extLst>
              <a:ext uri="{FF2B5EF4-FFF2-40B4-BE49-F238E27FC236}">
                <a16:creationId xmlns:a16="http://schemas.microsoft.com/office/drawing/2014/main" id="{763D736B-EFE7-48D3-8E8C-1018CBBB3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4291" y="4514808"/>
            <a:ext cx="2905328" cy="2178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019A413-443A-4DF4-8E6E-D110158EB9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57517" y="1948872"/>
            <a:ext cx="1597626" cy="230211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8131C88-1C82-47D4-B4CA-B967BB841F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52868" y="4500359"/>
            <a:ext cx="3206924" cy="2207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175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ADB9CFC-B301-44B6-912D-7CAEE17B9D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Sumo Robotics Tournament</a:t>
            </a:r>
          </a:p>
        </p:txBody>
      </p:sp>
    </p:spTree>
    <p:extLst>
      <p:ext uri="{BB962C8B-B14F-4D97-AF65-F5344CB8AC3E}">
        <p14:creationId xmlns:p14="http://schemas.microsoft.com/office/powerpoint/2010/main" val="25723076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A965D50-F9EB-46A6-ACEB-00A7271BC6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Sumo Bot Competition?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DB144FD-2A45-48F9-BD7B-3A09DDF5F9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2919" y="2011680"/>
            <a:ext cx="6590912" cy="420624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Two robots are placed in a ring</a:t>
            </a:r>
          </a:p>
          <a:p>
            <a:pPr lvl="1"/>
            <a:r>
              <a:rPr lang="en-US" b="1" dirty="0"/>
              <a:t>Goal: </a:t>
            </a:r>
            <a:r>
              <a:rPr lang="en-US" dirty="0"/>
              <a:t>attempt to push each other outside of ring.</a:t>
            </a:r>
          </a:p>
          <a:p>
            <a:pPr lvl="1"/>
            <a:r>
              <a:rPr lang="en-US" dirty="0"/>
              <a:t>Typically autonomous</a:t>
            </a:r>
          </a:p>
          <a:p>
            <a:pPr lvl="1"/>
            <a:r>
              <a:rPr lang="en-US" dirty="0"/>
              <a:t>First robot that touches outside of the ring loses the round.</a:t>
            </a:r>
          </a:p>
          <a:p>
            <a:r>
              <a:rPr lang="en-US" dirty="0"/>
              <a:t>The competitions “are non-destructive, family friendly, and great learning experiences.”</a:t>
            </a:r>
          </a:p>
          <a:p>
            <a:r>
              <a:rPr lang="en-US" dirty="0"/>
              <a:t>Classes of Sumo Bots</a:t>
            </a:r>
          </a:p>
          <a:p>
            <a:pPr lvl="1"/>
            <a:r>
              <a:rPr lang="en-US" dirty="0"/>
              <a:t>Japanese class (&lt; 6.6 pounds)</a:t>
            </a:r>
          </a:p>
          <a:p>
            <a:pPr lvl="1"/>
            <a:r>
              <a:rPr lang="en-US" dirty="0"/>
              <a:t>Mini-class (&lt; 1.1 pounds)</a:t>
            </a:r>
          </a:p>
          <a:p>
            <a:r>
              <a:rPr lang="en-US" dirty="0"/>
              <a:t>More information: </a:t>
            </a:r>
            <a:r>
              <a:rPr lang="en-US" dirty="0">
                <a:hlinkClick r:id="rId2"/>
              </a:rPr>
              <a:t>http://www.robotroom.com/SumoRules.html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pic>
        <p:nvPicPr>
          <p:cNvPr id="6" name="Picture 2" descr="Image result for sumo robotics competition">
            <a:extLst>
              <a:ext uri="{FF2B5EF4-FFF2-40B4-BE49-F238E27FC236}">
                <a16:creationId xmlns:a16="http://schemas.microsoft.com/office/drawing/2014/main" id="{589B0B23-5AC2-4F96-9F64-4F666F5296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6619" y="2561945"/>
            <a:ext cx="4195763" cy="2453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C2F5CD4-4089-49DB-8E12-E660F0FBF727}"/>
              </a:ext>
            </a:extLst>
          </p:cNvPr>
          <p:cNvSpPr txBox="1"/>
          <p:nvPr/>
        </p:nvSpPr>
        <p:spPr>
          <a:xfrm>
            <a:off x="7286624" y="5015205"/>
            <a:ext cx="4095751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  <a:hlinkClick r:id="rId4"/>
              </a:rPr>
              <a:t>https://mcuoneclipse.com/2014/12/21/sumo-with-gopro-and-other-sumo-videos/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pic>
        <p:nvPicPr>
          <p:cNvPr id="7" name="Picture 2" descr="Image result for youtube logo">
            <a:hlinkClick r:id="rId5"/>
            <a:extLst>
              <a:ext uri="{FF2B5EF4-FFF2-40B4-BE49-F238E27FC236}">
                <a16:creationId xmlns:a16="http://schemas.microsoft.com/office/drawing/2014/main" id="{1B8B0027-4320-4EDA-B9AE-C85DA3BAE6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2196" y="5578878"/>
            <a:ext cx="533065" cy="376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EF6619B-70BF-4D76-A9A2-80B588E01FA3}"/>
              </a:ext>
            </a:extLst>
          </p:cNvPr>
          <p:cNvSpPr txBox="1"/>
          <p:nvPr/>
        </p:nvSpPr>
        <p:spPr>
          <a:xfrm>
            <a:off x="7843836" y="5565470"/>
            <a:ext cx="1214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Mini Class</a:t>
            </a:r>
          </a:p>
        </p:txBody>
      </p:sp>
      <p:pic>
        <p:nvPicPr>
          <p:cNvPr id="9" name="Picture 2" descr="Image result for youtube logo">
            <a:hlinkClick r:id="rId7"/>
            <a:extLst>
              <a:ext uri="{FF2B5EF4-FFF2-40B4-BE49-F238E27FC236}">
                <a16:creationId xmlns:a16="http://schemas.microsoft.com/office/drawing/2014/main" id="{DB78A925-227D-473E-BCD4-F1F72B2C1B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2196" y="6067867"/>
            <a:ext cx="533065" cy="376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22F1028-8BB4-44B7-8BFB-87F6928F8D47}"/>
              </a:ext>
            </a:extLst>
          </p:cNvPr>
          <p:cNvSpPr txBox="1"/>
          <p:nvPr/>
        </p:nvSpPr>
        <p:spPr>
          <a:xfrm>
            <a:off x="7843835" y="6054459"/>
            <a:ext cx="1793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Japanese Class</a:t>
            </a:r>
          </a:p>
        </p:txBody>
      </p:sp>
    </p:spTree>
    <p:extLst>
      <p:ext uri="{BB962C8B-B14F-4D97-AF65-F5344CB8AC3E}">
        <p14:creationId xmlns:p14="http://schemas.microsoft.com/office/powerpoint/2010/main" val="37843288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270F44-8B13-4196-A432-407F382F3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SPARC Sumo-Bot Requirements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E65F847-08EF-48EB-8682-D7C9D4AB38C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02919" y="2011680"/>
                <a:ext cx="5219312" cy="4206240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Weight Constraint: &lt; 750g(1.65lbs)</a:t>
                </a:r>
              </a:p>
              <a:p>
                <a:r>
                  <a:rPr lang="en-US" dirty="0"/>
                  <a:t>Size Constraints (at start of round)</a:t>
                </a:r>
              </a:p>
              <a:p>
                <a:pPr lvl="1"/>
                <a:r>
                  <a:rPr lang="en-US" dirty="0"/>
                  <a:t>Width: 15cm (5.91”)</a:t>
                </a:r>
              </a:p>
              <a:p>
                <a:pPr lvl="1"/>
                <a:r>
                  <a:rPr lang="en-US" dirty="0"/>
                  <a:t>Length: 15cm (5.91”)</a:t>
                </a:r>
              </a:p>
              <a:p>
                <a:pPr lvl="1"/>
                <a:r>
                  <a:rPr lang="en-US" dirty="0"/>
                  <a:t>Height: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endParaRPr lang="en-US" dirty="0"/>
              </a:p>
              <a:p>
                <a:r>
                  <a:rPr lang="en-US" dirty="0"/>
                  <a:t>Robots must not</a:t>
                </a:r>
              </a:p>
              <a:p>
                <a:pPr lvl="1"/>
                <a:r>
                  <a:rPr lang="en-US" dirty="0"/>
                  <a:t>Emit smoke or fire</a:t>
                </a:r>
              </a:p>
              <a:p>
                <a:pPr lvl="1"/>
                <a:r>
                  <a:rPr lang="en-US" dirty="0"/>
                  <a:t>Leak, stain, or soil</a:t>
                </a:r>
              </a:p>
              <a:p>
                <a:pPr lvl="1"/>
                <a:r>
                  <a:rPr lang="en-US" dirty="0"/>
                  <a:t>Disperse powder, grit, or grime</a:t>
                </a:r>
              </a:p>
              <a:p>
                <a:pPr lvl="1"/>
                <a:r>
                  <a:rPr lang="en-US" dirty="0"/>
                  <a:t>Spray, throw, or use projectiles</a:t>
                </a:r>
              </a:p>
              <a:p>
                <a:pPr lvl="1"/>
                <a:r>
                  <a:rPr lang="en-US" dirty="0"/>
                  <a:t>Jam, shock, or electromagnetically interfere</a:t>
                </a:r>
              </a:p>
              <a:p>
                <a:pPr lvl="1"/>
                <a:r>
                  <a:rPr lang="en-US" dirty="0"/>
                  <a:t>Snare, entangle, or employ nets/rope</a:t>
                </a:r>
              </a:p>
              <a:p>
                <a:pPr lvl="1"/>
                <a:r>
                  <a:rPr lang="en-US" dirty="0"/>
                  <a:t>Scratch, gouge, or scrape</a:t>
                </a:r>
              </a:p>
              <a:p>
                <a:pPr lvl="1"/>
                <a:r>
                  <a:rPr lang="en-US" dirty="0"/>
                  <a:t>Have sticky/magnetic/suction wheels</a:t>
                </a:r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E65F847-08EF-48EB-8682-D7C9D4AB38C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02919" y="2011680"/>
                <a:ext cx="5219312" cy="4206240"/>
              </a:xfrm>
              <a:blipFill>
                <a:blip r:embed="rId3"/>
                <a:stretch>
                  <a:fillRect l="-1050" t="-2609" b="-10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The Three Laws of Robotics">
            <a:extLst>
              <a:ext uri="{FF2B5EF4-FFF2-40B4-BE49-F238E27FC236}">
                <a16:creationId xmlns:a16="http://schemas.microsoft.com/office/drawing/2014/main" id="{DCB5EE29-CF34-4B39-8C14-EC560C3C3F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0876" y="2332520"/>
            <a:ext cx="4220651" cy="3867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3B4695A-8419-48E5-A5C4-256449E9FAC9}"/>
              </a:ext>
            </a:extLst>
          </p:cNvPr>
          <p:cNvSpPr txBox="1">
            <a:spLocks/>
          </p:cNvSpPr>
          <p:nvPr/>
        </p:nvSpPr>
        <p:spPr>
          <a:xfrm>
            <a:off x="6948875" y="6282227"/>
            <a:ext cx="2638038" cy="457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dirty="0"/>
              <a:t>XKCD: https://xkcd.com/1613/</a:t>
            </a:r>
          </a:p>
        </p:txBody>
      </p:sp>
    </p:spTree>
    <p:extLst>
      <p:ext uri="{BB962C8B-B14F-4D97-AF65-F5344CB8AC3E}">
        <p14:creationId xmlns:p14="http://schemas.microsoft.com/office/powerpoint/2010/main" val="17336561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22C482-C7DA-49E1-978F-D514BF715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SPARC MINI-CLASS Part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384CDF-B0A4-4A43-BF1E-66B6819C9A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2918" y="2011680"/>
            <a:ext cx="6062275" cy="4206240"/>
          </a:xfrm>
        </p:spPr>
        <p:txBody>
          <a:bodyPr/>
          <a:lstStyle/>
          <a:p>
            <a:pPr lvl="1"/>
            <a:r>
              <a:rPr lang="en-US" dirty="0"/>
              <a:t>up to 3 micro continuous servos</a:t>
            </a:r>
          </a:p>
          <a:p>
            <a:pPr lvl="1"/>
            <a:r>
              <a:rPr lang="en-US" dirty="0"/>
              <a:t>up to 2 servo wheels</a:t>
            </a:r>
          </a:p>
          <a:p>
            <a:pPr lvl="1"/>
            <a:r>
              <a:rPr lang="en-US" dirty="0"/>
              <a:t>all mechanical frame must be 3D printed</a:t>
            </a:r>
          </a:p>
          <a:p>
            <a:pPr lvl="2"/>
            <a:r>
              <a:rPr lang="en-US" dirty="0"/>
              <a:t>no sheet metal or raw plastics allowed</a:t>
            </a:r>
          </a:p>
          <a:p>
            <a:pPr lvl="1"/>
            <a:r>
              <a:rPr lang="en-US" dirty="0"/>
              <a:t>use any screws, nuts, washers</a:t>
            </a:r>
          </a:p>
          <a:p>
            <a:pPr lvl="1"/>
            <a:r>
              <a:rPr lang="en-US" dirty="0"/>
              <a:t>use Arduino Nano (clones), protoboard, wires, etc.</a:t>
            </a:r>
          </a:p>
          <a:p>
            <a:pPr lvl="1"/>
            <a:r>
              <a:rPr lang="en-US" dirty="0"/>
              <a:t>up to 2 Ultrasonic sensors</a:t>
            </a:r>
          </a:p>
          <a:p>
            <a:pPr lvl="1"/>
            <a:r>
              <a:rPr lang="en-US" dirty="0"/>
              <a:t>up to 4 line following sensors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F73B4A-A299-4B2A-8767-EF9AA5E4F9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4446" y="2118360"/>
            <a:ext cx="4168453" cy="2869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1603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DF68398-8063-45EE-B7BD-0D1AAA27E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Maker Training Sessions</a:t>
            </a:r>
          </a:p>
        </p:txBody>
      </p:sp>
    </p:spTree>
    <p:extLst>
      <p:ext uri="{BB962C8B-B14F-4D97-AF65-F5344CB8AC3E}">
        <p14:creationId xmlns:p14="http://schemas.microsoft.com/office/powerpoint/2010/main" val="38366150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C3FAF-419E-459C-A6F9-5AAE9CBF5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mc:AlternateContent xmlns:mc="http://schemas.openxmlformats.org/markup-compatibility/2006">
        <mc:Choice xmlns:psuz="http://schemas.microsoft.com/office/powerpoint/2016/summaryzoom" Requires="psuz">
          <p:graphicFrame>
            <p:nvGraphicFramePr>
              <p:cNvPr id="5" name="Summary Zoom 4">
                <a:extLst>
                  <a:ext uri="{FF2B5EF4-FFF2-40B4-BE49-F238E27FC236}">
                    <a16:creationId xmlns:a16="http://schemas.microsoft.com/office/drawing/2014/main" id="{F6FB2C97-1DD2-4E90-A973-2729A46AA99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353959073"/>
                  </p:ext>
                </p:extLst>
              </p:nvPr>
            </p:nvGraphicFramePr>
            <p:xfrm>
              <a:off x="2209800" y="2011366"/>
              <a:ext cx="7772400" cy="4206875"/>
            </p:xfrm>
            <a:graphic>
              <a:graphicData uri="http://schemas.microsoft.com/office/powerpoint/2016/summaryzoom">
                <psuz:summaryZm>
                  <psuz:summaryZmObj sectionId="{EB773C1F-ECF9-4EFB-A9CA-A71A749ABFD7}">
                    <psuz:zmPr id="{A8EC4F4D-9FC9-48D6-A65E-ACFA87AC4CF0}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301180" y="748125"/>
                          <a:ext cx="2331720" cy="1311593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6B99D6CF-05E0-4730-95E6-475F66962CF8}">
                    <psuz:zmPr id="{B8E7EE7F-87AD-41ED-8EC7-9B38AF8801B7}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2720340" y="748125"/>
                          <a:ext cx="2331720" cy="1311593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8A168394-0DF4-41F9-8453-F3F92A9155DE}">
                    <psuz:zmPr id="{1107A25E-70FE-43B3-A128-C39A3914790E}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5139500" y="748125"/>
                          <a:ext cx="2331720" cy="1311593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D8E7354A-2F04-4F89-BD5C-DCA5C3CCB180}">
                    <psuz:zmPr id="{A73AFD98-C578-4489-837B-FE80DFBD7436}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301180" y="2147158"/>
                          <a:ext cx="2331720" cy="1311593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C5A25939-7071-4118-AEDF-59E2139767B3}">
                    <psuz:zmPr id="{BD1677F5-E813-4036-A45F-4BF4B15A374B}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2720340" y="2147158"/>
                          <a:ext cx="2331720" cy="1311593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315F53C1-C7DF-49EE-AD6B-A0D8A09E6B5C}">
                    <psuz:zmPr id="{7EE185D2-0852-41DD-8297-3CD17EB6B23B}" transitionDur="1000">
                      <p166:blipFill xmlns:p166="http://schemas.microsoft.com/office/powerpoint/2016/6/main">
                        <a:blip r:embed="rId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5139500" y="2147158"/>
                          <a:ext cx="2331720" cy="1311593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gridLayout/>
                </psuz:summaryZm>
              </a:graphicData>
            </a:graphic>
          </p:graphicFrame>
        </mc:Choice>
        <mc:Fallback>
          <p:grpSp>
            <p:nvGrpSpPr>
              <p:cNvPr id="5" name="Summary Zoom 4">
                <a:extLst>
                  <a:ext uri="{FF2B5EF4-FFF2-40B4-BE49-F238E27FC236}">
                    <a16:creationId xmlns:a16="http://schemas.microsoft.com/office/drawing/2014/main" id="{F6FB2C97-1DD2-4E90-A973-2729A46AA997}"/>
                  </a:ext>
                </a:extLst>
              </p:cNvPr>
              <p:cNvGrpSpPr>
                <a:grpSpLocks noGrp="1" noUngrp="1" noRot="1" noChangeAspect="1" noMove="1" noResize="1"/>
              </p:cNvGrpSpPr>
              <p:nvPr/>
            </p:nvGrpSpPr>
            <p:grpSpPr>
              <a:xfrm>
                <a:off x="2209800" y="2011366"/>
                <a:ext cx="7772400" cy="4206875"/>
                <a:chOff x="2209800" y="2011366"/>
                <a:chExt cx="7772400" cy="4206875"/>
              </a:xfrm>
            </p:grpSpPr>
            <p:pic>
              <p:nvPicPr>
                <p:cNvPr id="3" name="Picture 3">
                  <a:hlinkClick r:id="rId8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2510980" y="2759491"/>
                  <a:ext cx="2331720" cy="1311593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4" name="Picture 4">
                  <a:hlinkClick r:id="rId9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930140" y="2759491"/>
                  <a:ext cx="2331720" cy="1311593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6" name="Picture 6">
                  <a:hlinkClick r:id="rId10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349300" y="2759491"/>
                  <a:ext cx="2331720" cy="1311593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9" name="Picture 9">
                  <a:hlinkClick r:id="rId11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510980" y="4158524"/>
                  <a:ext cx="2331720" cy="1311593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7" name="Picture 7">
                  <a:hlinkClick r:id="rId12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930140" y="4158524"/>
                  <a:ext cx="2331720" cy="1311593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8" name="Picture 8">
                  <a:hlinkClick r:id="rId13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349300" y="4158524"/>
                  <a:ext cx="2331720" cy="1311593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p:grpSp>
        </mc:Fallback>
      </mc:AlternateContent>
    </p:spTree>
    <p:extLst>
      <p:ext uri="{BB962C8B-B14F-4D97-AF65-F5344CB8AC3E}">
        <p14:creationId xmlns:p14="http://schemas.microsoft.com/office/powerpoint/2010/main" val="29754179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5903D-6756-4B36-9573-14B6E5409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Maker Training Session 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CBDC9E-A0FA-40FA-AF59-E35811857C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Version Control (Git and GitHub)</a:t>
            </a:r>
          </a:p>
          <a:p>
            <a:r>
              <a:rPr lang="en-US" b="1" dirty="0"/>
              <a:t>3D CAD Parts (</a:t>
            </a:r>
            <a:r>
              <a:rPr lang="en-US" b="1" dirty="0" err="1"/>
              <a:t>Solidworks</a:t>
            </a:r>
            <a:r>
              <a:rPr lang="en-US" b="1" dirty="0"/>
              <a:t>)</a:t>
            </a:r>
          </a:p>
          <a:p>
            <a:r>
              <a:rPr lang="en-US" dirty="0"/>
              <a:t>3D Printing (Lulzbot </a:t>
            </a:r>
            <a:r>
              <a:rPr lang="en-US" dirty="0" err="1"/>
              <a:t>Taz</a:t>
            </a:r>
            <a:r>
              <a:rPr lang="en-US" dirty="0"/>
              <a:t> 3 w/ </a:t>
            </a:r>
            <a:r>
              <a:rPr lang="en-US" dirty="0" err="1"/>
              <a:t>Cura</a:t>
            </a:r>
            <a:r>
              <a:rPr lang="en-US" dirty="0"/>
              <a:t>)</a:t>
            </a:r>
          </a:p>
          <a:p>
            <a:r>
              <a:rPr lang="en-US" dirty="0"/>
              <a:t>3D CAD Review and Assemblies (</a:t>
            </a:r>
            <a:r>
              <a:rPr lang="en-US" dirty="0" err="1"/>
              <a:t>Solidworks</a:t>
            </a:r>
            <a:r>
              <a:rPr lang="en-US" dirty="0"/>
              <a:t>)</a:t>
            </a:r>
          </a:p>
          <a:p>
            <a:r>
              <a:rPr lang="en-US" dirty="0"/>
              <a:t>Electrical Prototyping and intro to Arduino</a:t>
            </a:r>
          </a:p>
          <a:p>
            <a:r>
              <a:rPr lang="en-US" dirty="0"/>
              <a:t>Soldering and Electrical Fabrication</a:t>
            </a:r>
          </a:p>
          <a:p>
            <a:r>
              <a:rPr lang="en-US" dirty="0"/>
              <a:t>Basic Robotics Programming and PWM</a:t>
            </a:r>
          </a:p>
          <a:p>
            <a:r>
              <a:rPr lang="en-US" dirty="0"/>
              <a:t>Basic Sensor Programming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1868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CEEC7F-C3AE-49DC-B457-A8199E31F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Maker Topic:</a:t>
            </a:r>
            <a:br>
              <a:rPr lang="en-US" dirty="0"/>
            </a:br>
            <a:r>
              <a:rPr lang="en-US" dirty="0"/>
              <a:t>3D CAD &amp; SolidWorks</a:t>
            </a:r>
          </a:p>
        </p:txBody>
      </p:sp>
    </p:spTree>
    <p:extLst>
      <p:ext uri="{BB962C8B-B14F-4D97-AF65-F5344CB8AC3E}">
        <p14:creationId xmlns:p14="http://schemas.microsoft.com/office/powerpoint/2010/main" val="8967845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02918" y="284176"/>
            <a:ext cx="10078491" cy="1508760"/>
          </a:xfrm>
        </p:spPr>
        <p:txBody>
          <a:bodyPr/>
          <a:lstStyle/>
          <a:p>
            <a:r>
              <a:rPr lang="en-US" dirty="0"/>
              <a:t>Why use 3D Computer Aided Design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81252" y="2057400"/>
            <a:ext cx="4989367" cy="4544367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A fast and accurate way of drawing parts and assemblies</a:t>
            </a:r>
          </a:p>
          <a:p>
            <a:r>
              <a:rPr lang="en-US" dirty="0"/>
              <a:t>Provides more detail than a whiteboard sketch</a:t>
            </a:r>
          </a:p>
          <a:p>
            <a:r>
              <a:rPr lang="en-US" dirty="0"/>
              <a:t>Visualize how objects fit together</a:t>
            </a:r>
          </a:p>
          <a:p>
            <a:r>
              <a:rPr lang="en-US" dirty="0">
                <a:solidFill>
                  <a:schemeClr val="tx1"/>
                </a:solidFill>
              </a:rPr>
              <a:t>Helps  determine </a:t>
            </a:r>
            <a:r>
              <a:rPr lang="en-US" dirty="0"/>
              <a:t>potential issues in design rather than manufacturing</a:t>
            </a:r>
          </a:p>
          <a:p>
            <a:r>
              <a:rPr lang="en-US" dirty="0"/>
              <a:t>Allows rapid development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38833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9B46D-5C36-4451-ADDF-91F19B6338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Use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6820CD-E8ED-4707-A5D6-1C140BA674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2919" y="2011680"/>
            <a:ext cx="5489283" cy="4206240"/>
          </a:xfrm>
        </p:spPr>
        <p:txBody>
          <a:bodyPr/>
          <a:lstStyle/>
          <a:p>
            <a:r>
              <a:rPr lang="en-US" dirty="0"/>
              <a:t>A powerful 3D CAD software suite developed by Dassault Systems.</a:t>
            </a:r>
          </a:p>
          <a:p>
            <a:r>
              <a:rPr lang="en-US" dirty="0"/>
              <a:t>Is used by many companies around the world.</a:t>
            </a:r>
          </a:p>
          <a:p>
            <a:r>
              <a:rPr lang="en-US" dirty="0"/>
              <a:t>Has a good balance of intuitive controls and precision tools.</a:t>
            </a:r>
          </a:p>
          <a:p>
            <a:r>
              <a:rPr lang="en-US" dirty="0"/>
              <a:t>Has an extensive collection of useful analysis tools.</a:t>
            </a:r>
          </a:p>
          <a:p>
            <a:r>
              <a:rPr lang="en-US" dirty="0"/>
              <a:t>Is free for Auburn University students.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028" name="Picture 4" descr="Image result for solidworks logo">
            <a:extLst>
              <a:ext uri="{FF2B5EF4-FFF2-40B4-BE49-F238E27FC236}">
                <a16:creationId xmlns:a16="http://schemas.microsoft.com/office/drawing/2014/main" id="{28D69D4E-C98E-4ADA-AC67-1C865F4991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7310" y="401935"/>
            <a:ext cx="5457526" cy="1015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://res.cloudinary.com/engineering-com/image/upload/w_640,h_640,c_limit/Picture5_ywo4ou.jpg">
            <a:extLst>
              <a:ext uri="{FF2B5EF4-FFF2-40B4-BE49-F238E27FC236}">
                <a16:creationId xmlns:a16="http://schemas.microsoft.com/office/drawing/2014/main" id="{800282C7-819A-450D-BB50-5C8AD34E64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6596" y="2683667"/>
            <a:ext cx="5088470" cy="2862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2127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9B46D-5C36-4451-ADDF-91F19B6338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Alternatives to SolidWorks</a:t>
            </a:r>
          </a:p>
        </p:txBody>
      </p:sp>
      <p:pic>
        <p:nvPicPr>
          <p:cNvPr id="2050" name="Picture 2" descr="Image result for autodesk inventor logo">
            <a:extLst>
              <a:ext uri="{FF2B5EF4-FFF2-40B4-BE49-F238E27FC236}">
                <a16:creationId xmlns:a16="http://schemas.microsoft.com/office/drawing/2014/main" id="{B84B29BB-F927-4CD5-BCDB-E6D4E07310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1172" y="557251"/>
            <a:ext cx="3339637" cy="854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google sketchup logo">
            <a:extLst>
              <a:ext uri="{FF2B5EF4-FFF2-40B4-BE49-F238E27FC236}">
                <a16:creationId xmlns:a16="http://schemas.microsoft.com/office/drawing/2014/main" id="{ED41B6EA-1C2D-4CE0-81E8-498EA46D01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5005" y="4681960"/>
            <a:ext cx="4465681" cy="96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solid edge logo">
            <a:extLst>
              <a:ext uri="{FF2B5EF4-FFF2-40B4-BE49-F238E27FC236}">
                <a16:creationId xmlns:a16="http://schemas.microsoft.com/office/drawing/2014/main" id="{B3959402-2551-4B1E-93FD-37A6D23602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7846" y="384571"/>
            <a:ext cx="3041302" cy="1027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mage result for ptc creo logo">
            <a:extLst>
              <a:ext uri="{FF2B5EF4-FFF2-40B4-BE49-F238E27FC236}">
                <a16:creationId xmlns:a16="http://schemas.microsoft.com/office/drawing/2014/main" id="{894AD38A-5780-4708-8E38-51BEE258E5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191" y="553993"/>
            <a:ext cx="2544326" cy="858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Image result for openscad logo">
            <a:extLst>
              <a:ext uri="{FF2B5EF4-FFF2-40B4-BE49-F238E27FC236}">
                <a16:creationId xmlns:a16="http://schemas.microsoft.com/office/drawing/2014/main" id="{22684F96-9C66-4C39-81E4-7EC9778887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191" y="4307760"/>
            <a:ext cx="4410075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61297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Access SolidWorks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81252" y="2057400"/>
            <a:ext cx="4558029" cy="403860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Use the SPARC CAD Workstation</a:t>
            </a:r>
          </a:p>
          <a:p>
            <a:r>
              <a:rPr lang="en-US" dirty="0">
                <a:solidFill>
                  <a:schemeClr val="tx1"/>
                </a:solidFill>
              </a:rPr>
              <a:t>Use an Engineering Network Services Computer Lab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Broun 123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Shelby 1202,2119,2122,2210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Davis 123,330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Ross 306,370</a:t>
            </a:r>
          </a:p>
          <a:p>
            <a:r>
              <a:rPr lang="en-US" dirty="0">
                <a:solidFill>
                  <a:schemeClr val="tx1"/>
                </a:solidFill>
              </a:rPr>
              <a:t>Download the student version</a:t>
            </a:r>
          </a:p>
          <a:p>
            <a:pPr lvl="1"/>
            <a:r>
              <a:rPr lang="en-US" dirty="0">
                <a:solidFill>
                  <a:schemeClr val="tx1"/>
                </a:solidFill>
                <a:hlinkClick r:id="rId2"/>
              </a:rPr>
              <a:t>https://imapssl.eng.auburn.edu/software/software/showcase.php?software=solidworks</a:t>
            </a:r>
            <a:endParaRPr lang="en-US" dirty="0">
              <a:solidFill>
                <a:schemeClr val="tx1"/>
              </a:solidFill>
            </a:endParaRPr>
          </a:p>
          <a:p>
            <a:pPr marL="205740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42803" t="29372" r="14450" b="20840"/>
          <a:stretch/>
        </p:blipFill>
        <p:spPr>
          <a:xfrm>
            <a:off x="7969479" y="2140085"/>
            <a:ext cx="3017520" cy="3414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0027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Minimum Computer Requirements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81252" y="2057400"/>
            <a:ext cx="4793741" cy="4038600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1"/>
                </a:solidFill>
              </a:rPr>
              <a:t>Windows 7, 8.1, 10 64-bit</a:t>
            </a:r>
          </a:p>
          <a:p>
            <a:r>
              <a:rPr lang="en-US" dirty="0" err="1">
                <a:solidFill>
                  <a:schemeClr val="tx1"/>
                </a:solidFill>
              </a:rPr>
              <a:t>Macbook</a:t>
            </a:r>
            <a:r>
              <a:rPr lang="en-US" dirty="0">
                <a:solidFill>
                  <a:schemeClr val="tx1"/>
                </a:solidFill>
              </a:rPr>
              <a:t> users must use Windows in Boot Camp or virtual machine</a:t>
            </a:r>
          </a:p>
          <a:p>
            <a:r>
              <a:rPr lang="en-US" dirty="0">
                <a:solidFill>
                  <a:schemeClr val="tx1"/>
                </a:solidFill>
              </a:rPr>
              <a:t>8GB or RAM or higher is recommended</a:t>
            </a:r>
          </a:p>
          <a:p>
            <a:r>
              <a:rPr lang="en-US" dirty="0">
                <a:solidFill>
                  <a:schemeClr val="tx1"/>
                </a:solidFill>
              </a:rPr>
              <a:t>Must have physical mouse with center wheel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Laptop touchpads do not work well</a:t>
            </a:r>
          </a:p>
          <a:p>
            <a:r>
              <a:rPr lang="en-US" dirty="0">
                <a:solidFill>
                  <a:schemeClr val="tx1"/>
                </a:solidFill>
              </a:rPr>
              <a:t>At least 8GB of Storage space</a:t>
            </a:r>
          </a:p>
          <a:p>
            <a:r>
              <a:rPr lang="en-US" dirty="0">
                <a:solidFill>
                  <a:schemeClr val="tx1"/>
                </a:solidFill>
              </a:rPr>
              <a:t>Performance wil</a:t>
            </a:r>
            <a:r>
              <a:rPr lang="en-US" dirty="0"/>
              <a:t>l increase with better graphics cards.</a:t>
            </a:r>
            <a:endParaRPr lang="en-US" dirty="0">
              <a:solidFill>
                <a:schemeClr val="tx1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85264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7736B3-3E5F-480F-A392-CFD29200F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Aspects of 3D CAD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EFFBDE-F7CA-44DE-A7B8-4EBA89330F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2339" y="1963108"/>
            <a:ext cx="5158304" cy="762949"/>
          </a:xfrm>
        </p:spPr>
        <p:txBody>
          <a:bodyPr/>
          <a:lstStyle/>
          <a:p>
            <a:r>
              <a:rPr lang="en-US" b="1" dirty="0"/>
              <a:t>Sketches: </a:t>
            </a:r>
            <a:r>
              <a:rPr lang="en-US" dirty="0"/>
              <a:t>usually 2D drawing of a particular aspect of a part</a:t>
            </a:r>
          </a:p>
          <a:p>
            <a:pPr marL="0" indent="0">
              <a:buNone/>
            </a:pPr>
            <a:endParaRPr lang="en-US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CF7F09-2754-433B-AF34-063BFCB01B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2919" y="4866394"/>
            <a:ext cx="2819871" cy="15449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50E220A-4AA0-4933-86C5-6014318555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2919" y="2679423"/>
            <a:ext cx="2750821" cy="15449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03143C-7B9D-40DC-AF3F-FB3856C59F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5852" y="2355554"/>
            <a:ext cx="2782567" cy="1915732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F504351-DC43-41A6-8E9C-20C06AEBA107}"/>
              </a:ext>
            </a:extLst>
          </p:cNvPr>
          <p:cNvSpPr txBox="1">
            <a:spLocks/>
          </p:cNvSpPr>
          <p:nvPr/>
        </p:nvSpPr>
        <p:spPr>
          <a:xfrm>
            <a:off x="372339" y="4336256"/>
            <a:ext cx="5158304" cy="5087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Parts: </a:t>
            </a:r>
            <a:r>
              <a:rPr lang="en-US" dirty="0"/>
              <a:t>A single piece of an object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54FF825-F97E-4CD6-8FB8-CF4B7270BBCA}"/>
              </a:ext>
            </a:extLst>
          </p:cNvPr>
          <p:cNvSpPr txBox="1">
            <a:spLocks/>
          </p:cNvSpPr>
          <p:nvPr/>
        </p:nvSpPr>
        <p:spPr>
          <a:xfrm>
            <a:off x="5719034" y="1963108"/>
            <a:ext cx="5951309" cy="5087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Assemblies: </a:t>
            </a:r>
            <a:r>
              <a:rPr lang="en-US" dirty="0"/>
              <a:t>A collection of connected parts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EA54CC4-42E9-4805-80E8-459FA4C2A167}"/>
              </a:ext>
            </a:extLst>
          </p:cNvPr>
          <p:cNvSpPr txBox="1">
            <a:spLocks/>
          </p:cNvSpPr>
          <p:nvPr/>
        </p:nvSpPr>
        <p:spPr>
          <a:xfrm>
            <a:off x="5719034" y="4336256"/>
            <a:ext cx="5499610" cy="7629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Drawings: </a:t>
            </a:r>
            <a:r>
              <a:rPr lang="en-US" dirty="0"/>
              <a:t>A 2D representation of parts and assemblies.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175369B-1CDB-449A-81FE-481E4E7804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33008" y="4823530"/>
            <a:ext cx="2568254" cy="190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6518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4CD8E-D002-4FA0-841C-EF722854C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SolidWorks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E38009-0BEC-4480-AB7F-40260B6F28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2919" y="2011680"/>
            <a:ext cx="4512081" cy="4206240"/>
          </a:xfrm>
        </p:spPr>
        <p:txBody>
          <a:bodyPr/>
          <a:lstStyle/>
          <a:p>
            <a:r>
              <a:rPr lang="en-US" dirty="0"/>
              <a:t>Free interactive tutorials are built into the software.</a:t>
            </a:r>
          </a:p>
          <a:p>
            <a:r>
              <a:rPr lang="en-US" dirty="0"/>
              <a:t>Ranges from basic skills to advanced topics.</a:t>
            </a:r>
          </a:p>
          <a:p>
            <a:r>
              <a:rPr lang="en-US" dirty="0"/>
              <a:t>Highlighted tutorials are best for beginners.</a:t>
            </a:r>
          </a:p>
          <a:p>
            <a:r>
              <a:rPr lang="en-US" dirty="0"/>
              <a:t>HELP &gt; SOLIDWORKS Tutorials &gt; All Tutorials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47A215-1036-4EC8-9420-B64410311A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2300" y="508304"/>
            <a:ext cx="5048250" cy="606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7282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537DF43-6E1A-41A4-A574-E270DB3E8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SPARC</a:t>
            </a:r>
          </a:p>
        </p:txBody>
      </p:sp>
    </p:spTree>
    <p:extLst>
      <p:ext uri="{BB962C8B-B14F-4D97-AF65-F5344CB8AC3E}">
        <p14:creationId xmlns:p14="http://schemas.microsoft.com/office/powerpoint/2010/main" val="40160387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A6D86F0-98E0-4468-9315-41BF7B0F2E6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E957058-57AD-46A9-BAE9-7145CB3504F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5" y="-2"/>
            <a:ext cx="7537703" cy="685800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2570" y="838646"/>
            <a:ext cx="3709991" cy="5180709"/>
          </a:xfrm>
        </p:spPr>
        <p:txBody>
          <a:bodyPr>
            <a:normAutofit/>
          </a:bodyPr>
          <a:lstStyle/>
          <a:p>
            <a:r>
              <a:rPr lang="en-US" sz="3600">
                <a:solidFill>
                  <a:schemeClr val="tx1"/>
                </a:solidFill>
              </a:rPr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63671" y="838647"/>
            <a:ext cx="5823328" cy="5180708"/>
          </a:xfrm>
        </p:spPr>
        <p:txBody>
          <a:bodyPr anchor="ctr">
            <a:normAutofit/>
          </a:bodyPr>
          <a:lstStyle/>
          <a:p>
            <a:pPr>
              <a:buClrTx/>
            </a:pPr>
            <a:r>
              <a:rPr lang="en-US" sz="2000" dirty="0">
                <a:solidFill>
                  <a:schemeClr val="bg1"/>
                </a:solidFill>
              </a:rPr>
              <a:t>Student lead organization at Auburn University.</a:t>
            </a:r>
          </a:p>
          <a:p>
            <a:pPr>
              <a:buClrTx/>
            </a:pPr>
            <a:r>
              <a:rPr lang="en-US" sz="2000" dirty="0">
                <a:solidFill>
                  <a:schemeClr val="bg1"/>
                </a:solidFill>
              </a:rPr>
              <a:t>Creates and fosters an environment of creativity and innovation through collaborative projects.</a:t>
            </a:r>
          </a:p>
          <a:p>
            <a:pPr>
              <a:buClrTx/>
            </a:pPr>
            <a:r>
              <a:rPr lang="en-US" sz="2000" dirty="0">
                <a:solidFill>
                  <a:schemeClr val="bg1"/>
                </a:solidFill>
              </a:rPr>
              <a:t>A place to test out ideas, integrate concepts learned in class, and learn skills that will be instrumental when working in the workforce.</a:t>
            </a:r>
          </a:p>
          <a:p>
            <a:pPr>
              <a:buClrTx/>
            </a:pPr>
            <a:r>
              <a:rPr lang="en-US" sz="2000" dirty="0">
                <a:solidFill>
                  <a:schemeClr val="bg1"/>
                </a:solidFill>
              </a:rPr>
              <a:t>No prior experience is required, only a willingness to learn.</a:t>
            </a:r>
          </a:p>
          <a:p>
            <a:pPr>
              <a:buClrTx/>
            </a:pPr>
            <a:r>
              <a:rPr lang="en-US" sz="2000" dirty="0">
                <a:solidFill>
                  <a:schemeClr val="bg1"/>
                </a:solidFill>
              </a:rPr>
              <a:t>Great for students of all ages and majors.</a:t>
            </a:r>
          </a:p>
        </p:txBody>
      </p:sp>
    </p:spTree>
    <p:extLst>
      <p:ext uri="{BB962C8B-B14F-4D97-AF65-F5344CB8AC3E}">
        <p14:creationId xmlns:p14="http://schemas.microsoft.com/office/powerpoint/2010/main" val="18358314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585" y="307610"/>
            <a:ext cx="1618281" cy="1326879"/>
          </a:xfrm>
        </p:spPr>
        <p:txBody>
          <a:bodyPr>
            <a:normAutofit/>
          </a:bodyPr>
          <a:lstStyle/>
          <a:p>
            <a:r>
              <a:rPr lang="en-US" dirty="0"/>
              <a:t>Our </a:t>
            </a:r>
            <a:br>
              <a:rPr lang="en-US" dirty="0"/>
            </a:br>
            <a:r>
              <a:rPr lang="en-US" dirty="0"/>
              <a:t>Lab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11731"/>
          <a:stretch/>
        </p:blipFill>
        <p:spPr>
          <a:xfrm>
            <a:off x="1771650" y="0"/>
            <a:ext cx="3739964" cy="3177743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301585" y="2288720"/>
            <a:ext cx="1236063" cy="660654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tx1"/>
                </a:solidFill>
              </a:rPr>
              <a:t>Broun Hall</a:t>
            </a:r>
          </a:p>
          <a:p>
            <a:r>
              <a:rPr lang="en-US" sz="1800" dirty="0">
                <a:solidFill>
                  <a:schemeClr val="tx1"/>
                </a:solidFill>
              </a:rPr>
              <a:t>Room 367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t="18534" b="15867"/>
          <a:stretch/>
        </p:blipFill>
        <p:spPr>
          <a:xfrm>
            <a:off x="5437354" y="0"/>
            <a:ext cx="3633090" cy="317774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/>
          <a:srcRect l="19907" t="1525" r="10541" b="4055"/>
          <a:stretch/>
        </p:blipFill>
        <p:spPr>
          <a:xfrm>
            <a:off x="9070818" y="0"/>
            <a:ext cx="3121181" cy="3177743"/>
          </a:xfrm>
          <a:prstGeom prst="rect">
            <a:avLst/>
          </a:prstGeom>
        </p:spPr>
      </p:pic>
      <p:pic>
        <p:nvPicPr>
          <p:cNvPr id="1026" name="Picture 2" descr="https://lh3.googleusercontent.com/caUyZQpr_whZBcDgmjSvmA1bY0E4NE9tS3Nn8q0y7UIYmPWUP03ufKRyMiOSlcHACjcS71wyjPwgtcAAWIyVYP7prdgkgTE--bm4CgVnHGeCWtsij11GZTqzDjDWzx1OmgH6jJzoByeasz8ysClQG-5FlcYweehnTlj5hRZQH7QWS0YOhOej-kH8TD2pGpYv-tUhqtVFd_FRTdUF5n2BHmBO9O3csD3euwdNVuaHycDXsRzn9yWMd5Lhryb4s-pOBKIqOsFA0QCECe71SD_MAAoiK7vJt_1rRK3iDRVmjbwx0gJizDgh4sWkcHKQ5in4btzJYf1rRC3hWzuRGfH209pa2kAiClUm-vZSOwttWUKyySiopG3ta3j9P3HOnFr-c__zGpTkVpj5gcaBe21sDLNNJ9OMJtyUDJZB6DGxMWUwljD8n7rf55lyHnEA-rBv3hGcibIj9ECpxPB3jQ32rsG6jPnNl5f0tYrNU54W45_C5KMLaHIou4PCdl4Wcf92dAuLhOjgrSiOAZsgB8lAGznTNjexScRRVpmz_0hnjGe8N0rAOe3jGjE-4AP1gzJm8Oj0lfBzm-ejpdhP3-0Hjwt5-w1ZhuryUZV5-jx8=w1921-h468-no">
            <a:extLst>
              <a:ext uri="{FF2B5EF4-FFF2-40B4-BE49-F238E27FC236}">
                <a16:creationId xmlns:a16="http://schemas.microsoft.com/office/drawing/2014/main" id="{645DF2EB-050C-4B90-AD57-BE7D9BFB65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74"/>
          <a:stretch/>
        </p:blipFill>
        <p:spPr bwMode="auto">
          <a:xfrm>
            <a:off x="0" y="3381658"/>
            <a:ext cx="12192000" cy="3476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4040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FB2836FF-945C-48EA-A449-7EDFC73F675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19691" y="0"/>
            <a:ext cx="6069743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83BC7947-FCF0-4F53-A871-5E847286C31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25497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C5E04DFB-DE39-4410-A457-DD1B62DE064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19691" y="176109"/>
            <a:ext cx="6069743" cy="16459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1026" name="Picture 2" descr="https://lh3.googleusercontent.com/hydpBJvmp3wpuHzClMq1uEW-Yg4ib8v1IUL8O5xqOdmD26_a2dz1eBg-dtBJLlaMRjlzWb9fJzzTW-0-g8mmtzwHE8aedXflqxdbpKgcV0WDxeltaTXkMW6CwtFtEWmoRf4ns8AhFKHFdiAsx4Glmy3J6-LYyF9zdllcmILoRDwwcmjMrfXglenk_uJVeIemXKMFbDsAdNlBexLFQ-vn06EKqbZnrrCL5FUYR8_CRhVJuVUq1NeipL2RvJaAz7G58XyTu-OnB36aryeCJc33mMecQO2-Sb4XN6LXytOXPKDKHrwVJSoKAVW-iQBD7-4h0njRXTmoJ_hcVOwRoudOLZc2G7E9EEVjMO9fdpS3bzjjk3zTxuXcDlWP_WlyOTQGnlZ6kZ68O1P_nPpm5kR_wvSVnt8WP-DzUyYLQSmY8JVBzGL2trcdoAzzSRF8xP1n17j8PNkp18OGFbBayR0MycRLbr3otdz-1MSifvYVF0jddIqSmv-JHlK2rRhn6WvcgAhrXqoT_85oYhdgUVjqIR39rAUSYvRIxVo2l28XfUj9DfHkGEMkByK2Z1AvqFR1PSbtHnSfIQCJ0J5edkN_VxbmbqH9Z5J16d60P9Hvmi7OKlnmdQ=w687-h915-no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33" t="26232" r="13852" b="10265"/>
          <a:stretch/>
        </p:blipFill>
        <p:spPr bwMode="auto">
          <a:xfrm>
            <a:off x="634275" y="847976"/>
            <a:ext cx="4851141" cy="5120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49961" y="284176"/>
            <a:ext cx="5094980" cy="1508760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tx2"/>
                </a:solidFill>
              </a:rPr>
              <a:t>How to become a Member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54363" y="2011680"/>
            <a:ext cx="5090578" cy="420624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Log 5 constructive hours in the lab</a:t>
            </a:r>
          </a:p>
          <a:p>
            <a:pPr lvl="1"/>
            <a:r>
              <a:rPr lang="en-US">
                <a:solidFill>
                  <a:schemeClr val="bg1"/>
                </a:solidFill>
              </a:rPr>
              <a:t>Write the times on the sheet on the clipboard next to the door.</a:t>
            </a:r>
          </a:p>
          <a:p>
            <a:r>
              <a:rPr lang="en-US">
                <a:solidFill>
                  <a:schemeClr val="bg1"/>
                </a:solidFill>
              </a:rPr>
              <a:t>Contact </a:t>
            </a:r>
            <a:r>
              <a:rPr lang="en-US" dirty="0">
                <a:solidFill>
                  <a:schemeClr val="bg1"/>
                </a:solidFill>
              </a:rPr>
              <a:t>us at sparc.auburn@gmail.com</a:t>
            </a:r>
          </a:p>
          <a:p>
            <a:r>
              <a:rPr lang="en-US" dirty="0">
                <a:solidFill>
                  <a:schemeClr val="bg1"/>
                </a:solidFill>
              </a:rPr>
              <a:t>We will respond with the instructions to get an access code.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92209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B972422-B794-4FA8-BCC6-BAF6938A1B5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19C7155-1644-4C60-B0B5-32B1800D604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75400"/>
            <a:ext cx="12195668" cy="482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9DE9E2B-5611-49C8-862E-AD4D43A8AA6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5668" cy="482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296EC4F-8732-481B-94CB-C98E4EF297FF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9935" y="1836869"/>
            <a:ext cx="0" cy="3184263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7" y="1325880"/>
            <a:ext cx="3089437" cy="4206240"/>
          </a:xfrm>
        </p:spPr>
        <p:txBody>
          <a:bodyPr>
            <a:normAutofit/>
          </a:bodyPr>
          <a:lstStyle/>
          <a:p>
            <a:pPr algn="r"/>
            <a:r>
              <a:rPr lang="en-US" sz="3200">
                <a:solidFill>
                  <a:schemeClr val="tx2"/>
                </a:solidFill>
              </a:rPr>
              <a:t>SPARC Meetings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81668" y="1126067"/>
            <a:ext cx="6605331" cy="4605866"/>
          </a:xfrm>
        </p:spPr>
        <p:txBody>
          <a:bodyPr anchor="ctr">
            <a:normAutofit/>
          </a:bodyPr>
          <a:lstStyle/>
          <a:p>
            <a:r>
              <a:rPr lang="en-US" sz="1800" b="1" dirty="0">
                <a:solidFill>
                  <a:schemeClr val="tx2"/>
                </a:solidFill>
              </a:rPr>
              <a:t>Open Forum</a:t>
            </a:r>
          </a:p>
          <a:p>
            <a:pPr lvl="1"/>
            <a:r>
              <a:rPr lang="en-US" sz="1600" dirty="0"/>
              <a:t>Discuss status of active projects</a:t>
            </a:r>
          </a:p>
          <a:p>
            <a:pPr lvl="1"/>
            <a:r>
              <a:rPr lang="en-US" sz="1600" dirty="0"/>
              <a:t>Learn about and discuss specific topic in the realms of technology, engineering or making.</a:t>
            </a:r>
          </a:p>
          <a:p>
            <a:pPr lvl="1"/>
            <a:r>
              <a:rPr lang="en-US" sz="1600" dirty="0"/>
              <a:t>Wednesdays at 6:00 PM</a:t>
            </a:r>
          </a:p>
          <a:p>
            <a:r>
              <a:rPr lang="en-US" sz="1800" b="1" dirty="0">
                <a:solidFill>
                  <a:schemeClr val="tx2"/>
                </a:solidFill>
              </a:rPr>
              <a:t>Maker Training Session</a:t>
            </a:r>
          </a:p>
          <a:p>
            <a:pPr lvl="1"/>
            <a:r>
              <a:rPr lang="en-US" sz="1600" dirty="0"/>
              <a:t>Learn about a specific skills like 3D printing, CAD, electrical prototyping, and robotics.</a:t>
            </a:r>
          </a:p>
          <a:p>
            <a:pPr lvl="1"/>
            <a:r>
              <a:rPr lang="en-US" sz="1600" dirty="0"/>
              <a:t>Centered around SPARC Sumo Bot Competition</a:t>
            </a:r>
          </a:p>
          <a:p>
            <a:pPr lvl="1"/>
            <a:r>
              <a:rPr lang="en-US" sz="1600" dirty="0"/>
              <a:t>Tuesdays at 5:30 PM</a:t>
            </a:r>
            <a:endParaRPr lang="en-US" sz="1600" b="1" dirty="0"/>
          </a:p>
          <a:p>
            <a:r>
              <a:rPr lang="en-US" sz="1800" b="1" dirty="0">
                <a:solidFill>
                  <a:schemeClr val="tx2"/>
                </a:solidFill>
              </a:rPr>
              <a:t>Project Meetings</a:t>
            </a:r>
          </a:p>
          <a:p>
            <a:pPr lvl="1"/>
            <a:r>
              <a:rPr lang="en-US" sz="1600" dirty="0"/>
              <a:t>Project members come together to talk about detailed progress.</a:t>
            </a:r>
          </a:p>
          <a:p>
            <a:pPr lvl="1"/>
            <a:r>
              <a:rPr lang="en-US" sz="1600" dirty="0"/>
              <a:t>Meeting times and locations vary from project to project.</a:t>
            </a:r>
          </a:p>
        </p:txBody>
      </p:sp>
    </p:spTree>
    <p:extLst>
      <p:ext uri="{BB962C8B-B14F-4D97-AF65-F5344CB8AC3E}">
        <p14:creationId xmlns:p14="http://schemas.microsoft.com/office/powerpoint/2010/main" val="990719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923A76-80F2-44AA-8A27-974398CD6D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96002" y="2118714"/>
            <a:ext cx="7090997" cy="409920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NASA Robotics Mining Competition Team</a:t>
            </a:r>
          </a:p>
          <a:p>
            <a:pPr marL="228600" lvl="1" indent="0">
              <a:buNone/>
            </a:pPr>
            <a:r>
              <a:rPr lang="en-US" b="1" dirty="0"/>
              <a:t>President: </a:t>
            </a:r>
            <a:r>
              <a:rPr lang="en-US" dirty="0"/>
              <a:t>Jeremy </a:t>
            </a:r>
            <a:r>
              <a:rPr lang="en-US" dirty="0" err="1"/>
              <a:t>Frasher</a:t>
            </a:r>
            <a:r>
              <a:rPr lang="en-US" dirty="0"/>
              <a:t> &lt;jjf0010@auburn.edu&gt;</a:t>
            </a:r>
          </a:p>
          <a:p>
            <a:pPr marL="228600" lvl="1" indent="0">
              <a:buNone/>
            </a:pPr>
            <a:r>
              <a:rPr lang="en-US" dirty="0"/>
              <a:t>Meets on Mondays 6-7, SPARC Lab, Broun 367</a:t>
            </a:r>
          </a:p>
          <a:p>
            <a:pPr marL="0" indent="0">
              <a:buNone/>
            </a:pPr>
            <a:r>
              <a:rPr lang="en-US" b="1" dirty="0"/>
              <a:t>RC Hobbyist Club</a:t>
            </a:r>
          </a:p>
          <a:p>
            <a:pPr marL="228600" lvl="1" indent="0">
              <a:buNone/>
            </a:pPr>
            <a:r>
              <a:rPr lang="en-US" b="1" dirty="0"/>
              <a:t>President: </a:t>
            </a:r>
            <a:r>
              <a:rPr lang="en-US" dirty="0"/>
              <a:t>Craig Legrand &lt;cbl0019@auburn.edu&gt;</a:t>
            </a:r>
          </a:p>
          <a:p>
            <a:pPr marL="228600" lvl="1" indent="0">
              <a:buNone/>
            </a:pPr>
            <a:r>
              <a:rPr lang="en-US" dirty="0"/>
              <a:t>Meets on Mondays 3:30-4:30, SPARC Lab</a:t>
            </a:r>
          </a:p>
          <a:p>
            <a:pPr marL="228600" lvl="1" indent="0">
              <a:buNone/>
            </a:pPr>
            <a:r>
              <a:rPr lang="en-US" dirty="0"/>
              <a:t>Fridays 3:30-5:00, Broun 235</a:t>
            </a:r>
          </a:p>
          <a:p>
            <a:pPr marL="0" indent="0">
              <a:buNone/>
            </a:pPr>
            <a:r>
              <a:rPr lang="en-US" b="1" dirty="0"/>
              <a:t>IEEE Auburn University Student Branch</a:t>
            </a:r>
          </a:p>
          <a:p>
            <a:pPr marL="228600" lvl="1" indent="0">
              <a:buNone/>
            </a:pPr>
            <a:r>
              <a:rPr lang="en-US" b="1" dirty="0"/>
              <a:t>President: </a:t>
            </a:r>
            <a:r>
              <a:rPr lang="en-US" dirty="0"/>
              <a:t>Michelle </a:t>
            </a:r>
            <a:r>
              <a:rPr lang="en-US" dirty="0" err="1"/>
              <a:t>Kniffen</a:t>
            </a:r>
            <a:r>
              <a:rPr lang="en-US" dirty="0"/>
              <a:t> &lt;mek0027@auburn.edu&gt;</a:t>
            </a:r>
          </a:p>
          <a:p>
            <a:pPr marL="228600" lvl="1" indent="0">
              <a:buNone/>
            </a:pPr>
            <a:r>
              <a:rPr lang="en-US" dirty="0"/>
              <a:t>Meets on announced Mondays, Broun 238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A908CA1-6A8C-4799-A0B9-138511D0CF4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252535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DFE3E5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C5B3ADA-79F1-4EAE-87CA-8A5750FC2F2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3478" y="601513"/>
            <a:ext cx="2023860" cy="1706997"/>
          </a:xfrm>
          <a:prstGeom prst="rect">
            <a:avLst/>
          </a:prstGeom>
          <a:solidFill>
            <a:srgbClr val="FFFFFF"/>
          </a:solidFill>
          <a:ln w="38100">
            <a:solidFill>
              <a:schemeClr val="bg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DEA3165-85FA-4E0B-8D3B-4CD1DF38360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3478" y="2575502"/>
            <a:ext cx="2023860" cy="1706997"/>
          </a:xfrm>
          <a:prstGeom prst="rect">
            <a:avLst/>
          </a:prstGeom>
          <a:solidFill>
            <a:srgbClr val="FFFFFF"/>
          </a:solidFill>
          <a:ln w="38100">
            <a:solidFill>
              <a:schemeClr val="bg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pic>
        <p:nvPicPr>
          <p:cNvPr id="19" name="Picture 2" descr="Image result for nasa robotic mining competition logo">
            <a:extLst>
              <a:ext uri="{FF2B5EF4-FFF2-40B4-BE49-F238E27FC236}">
                <a16:creationId xmlns:a16="http://schemas.microsoft.com/office/drawing/2014/main" id="{FEEC45EF-0C0C-41D5-B296-D13CDBB09A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56101" y="800100"/>
            <a:ext cx="1318614" cy="1318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4F32C988-CB11-464C-B7AB-F4AEC32977E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3478" y="4549491"/>
            <a:ext cx="2023860" cy="1706997"/>
          </a:xfrm>
          <a:prstGeom prst="rect">
            <a:avLst/>
          </a:prstGeom>
          <a:solidFill>
            <a:srgbClr val="FFFFFF"/>
          </a:solidFill>
          <a:ln w="38100">
            <a:solidFill>
              <a:schemeClr val="bg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pic>
        <p:nvPicPr>
          <p:cNvPr id="13" name="Picture 4" descr="Image result for ieee auburn branch logo">
            <a:extLst>
              <a:ext uri="{FF2B5EF4-FFF2-40B4-BE49-F238E27FC236}">
                <a16:creationId xmlns:a16="http://schemas.microsoft.com/office/drawing/2014/main" id="{1F77E298-BB1A-4693-A71A-2AD8DB88F1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04186" y="5135813"/>
            <a:ext cx="1644162" cy="534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C2DE43C-2E4B-4FB4-B0BC-83F1C04DA2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327" y="3215259"/>
            <a:ext cx="1644162" cy="42748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6003" y="284176"/>
            <a:ext cx="7090996" cy="1508760"/>
          </a:xfrm>
        </p:spPr>
        <p:txBody>
          <a:bodyPr>
            <a:normAutofit/>
          </a:bodyPr>
          <a:lstStyle/>
          <a:p>
            <a:r>
              <a:rPr lang="en-US"/>
              <a:t>Partner Organizations</a:t>
            </a:r>
          </a:p>
        </p:txBody>
      </p:sp>
    </p:spTree>
    <p:extLst>
      <p:ext uri="{BB962C8B-B14F-4D97-AF65-F5344CB8AC3E}">
        <p14:creationId xmlns:p14="http://schemas.microsoft.com/office/powerpoint/2010/main" val="194985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F0F0C74-5F5D-4083-AD9B-EE170AE2ECEE}"/>
              </a:ext>
            </a:extLst>
          </p:cNvPr>
          <p:cNvSpPr/>
          <p:nvPr/>
        </p:nvSpPr>
        <p:spPr>
          <a:xfrm>
            <a:off x="6892290" y="0"/>
            <a:ext cx="529971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200150" y="2320222"/>
            <a:ext cx="4505325" cy="1509712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More Information about SPARC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923A76-80F2-44AA-8A27-974398CD6D96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863013" y="300038"/>
            <a:ext cx="3328987" cy="65579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/>
              <a:t>Website</a:t>
            </a:r>
          </a:p>
          <a:p>
            <a:pPr marL="0" indent="0">
              <a:buNone/>
            </a:pPr>
            <a:r>
              <a:rPr lang="en-US" sz="1600" dirty="0">
                <a:hlinkClick r:id="rId2"/>
              </a:rPr>
              <a:t>http://sparc-auburn.github.io/</a:t>
            </a:r>
            <a:endParaRPr lang="en-US" sz="1600" dirty="0"/>
          </a:p>
          <a:p>
            <a:pPr marL="0" indent="0">
              <a:buNone/>
            </a:pPr>
            <a:endParaRPr lang="en-US" sz="2800" b="1" dirty="0"/>
          </a:p>
          <a:p>
            <a:pPr marL="0" indent="0">
              <a:buNone/>
            </a:pPr>
            <a:r>
              <a:rPr lang="en-US" sz="2800" b="1" dirty="0"/>
              <a:t>Github</a:t>
            </a:r>
          </a:p>
          <a:p>
            <a:pPr marL="0" indent="0">
              <a:buNone/>
            </a:pPr>
            <a:r>
              <a:rPr lang="en-US" sz="1600" dirty="0">
                <a:hlinkClick r:id="rId3"/>
              </a:rPr>
              <a:t>https://github.com/SPARC-Auburn</a:t>
            </a:r>
            <a:endParaRPr lang="en-US" sz="1600" dirty="0"/>
          </a:p>
          <a:p>
            <a:pPr marL="0" indent="0">
              <a:buNone/>
            </a:pPr>
            <a:endParaRPr lang="en-US" sz="2800" b="1" dirty="0"/>
          </a:p>
          <a:p>
            <a:pPr marL="0" indent="0">
              <a:buNone/>
            </a:pPr>
            <a:r>
              <a:rPr lang="en-US" sz="2800" b="1" dirty="0"/>
              <a:t>Slack</a:t>
            </a:r>
          </a:p>
          <a:p>
            <a:pPr marL="0" indent="0">
              <a:buNone/>
            </a:pPr>
            <a:r>
              <a:rPr lang="en-US" sz="1800" dirty="0">
                <a:hlinkClick r:id="rId4"/>
              </a:rPr>
              <a:t>https://sparc-auburn.slack.com/</a:t>
            </a:r>
            <a:endParaRPr lang="en-US" sz="1800" dirty="0"/>
          </a:p>
          <a:p>
            <a:pPr marL="0" indent="0">
              <a:buNone/>
            </a:pPr>
            <a:endParaRPr lang="en-US" sz="2800" b="1" dirty="0"/>
          </a:p>
          <a:p>
            <a:pPr marL="0" indent="0">
              <a:buNone/>
            </a:pPr>
            <a:r>
              <a:rPr lang="en-US" sz="2800" b="1" dirty="0"/>
              <a:t>Email</a:t>
            </a:r>
          </a:p>
          <a:p>
            <a:pPr marL="0" indent="0">
              <a:buNone/>
            </a:pPr>
            <a:r>
              <a:rPr lang="en-US" sz="1800" dirty="0">
                <a:hlinkClick r:id="rId5"/>
              </a:rPr>
              <a:t>sparc.auburn@gmail.com</a:t>
            </a: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pic>
        <p:nvPicPr>
          <p:cNvPr id="2054" name="Picture 6" descr="Related image">
            <a:extLst>
              <a:ext uri="{FF2B5EF4-FFF2-40B4-BE49-F238E27FC236}">
                <a16:creationId xmlns:a16="http://schemas.microsoft.com/office/drawing/2014/main" id="{ACDDE797-C915-402E-8CF5-999A03BD10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5521" y="3343473"/>
            <a:ext cx="885295" cy="885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mage result for link logo">
            <a:extLst>
              <a:ext uri="{FF2B5EF4-FFF2-40B4-BE49-F238E27FC236}">
                <a16:creationId xmlns:a16="http://schemas.microsoft.com/office/drawing/2014/main" id="{616AA9F9-9482-4B01-824C-D316D90337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5521" y="507209"/>
            <a:ext cx="908637" cy="382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Image result for github logo">
            <a:extLst>
              <a:ext uri="{FF2B5EF4-FFF2-40B4-BE49-F238E27FC236}">
                <a16:creationId xmlns:a16="http://schemas.microsoft.com/office/drawing/2014/main" id="{015FE6AF-BBE1-44FF-AAAF-FD3AF8C41E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79" t="10715" r="10229" b="9815"/>
          <a:stretch/>
        </p:blipFill>
        <p:spPr bwMode="auto">
          <a:xfrm>
            <a:off x="7671570" y="1770390"/>
            <a:ext cx="1002879" cy="987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Image result for google inbox logo">
            <a:extLst>
              <a:ext uri="{FF2B5EF4-FFF2-40B4-BE49-F238E27FC236}">
                <a16:creationId xmlns:a16="http://schemas.microsoft.com/office/drawing/2014/main" id="{20F7B889-054C-46DE-99F3-B0B60E773A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79" r="19779"/>
          <a:stretch/>
        </p:blipFill>
        <p:spPr bwMode="auto">
          <a:xfrm>
            <a:off x="7721422" y="4753122"/>
            <a:ext cx="950191" cy="1179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19231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anded">
  <a:themeElements>
    <a:clrScheme name="Auburn 2">
      <a:dk1>
        <a:srgbClr val="2D2D2D"/>
      </a:dk1>
      <a:lt1>
        <a:sysClr val="window" lastClr="FFFFFF"/>
      </a:lt1>
      <a:dk2>
        <a:srgbClr val="DD5515"/>
      </a:dk2>
      <a:lt2>
        <a:srgbClr val="DFE3E5"/>
      </a:lt2>
      <a:accent1>
        <a:srgbClr val="DD5515"/>
      </a:accent1>
      <a:accent2>
        <a:srgbClr val="03244D"/>
      </a:accent2>
      <a:accent3>
        <a:srgbClr val="496E9C"/>
      </a:accent3>
      <a:accent4>
        <a:srgbClr val="FCA48C"/>
      </a:accent4>
      <a:accent5>
        <a:srgbClr val="DD5515"/>
      </a:accent5>
      <a:accent6>
        <a:srgbClr val="03244D"/>
      </a:accent6>
      <a:hlink>
        <a:srgbClr val="496E9C"/>
      </a:hlink>
      <a:folHlink>
        <a:srgbClr val="496E9C"/>
      </a:folHlink>
    </a:clrScheme>
    <a:fontScheme name="Banded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nded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nded" id="{98DFF888-2449-4D28-977C-6306C017633E}" vid="{9792607F-9579-4224-82FF-9C88C3E1E53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6220</TotalTime>
  <Words>1035</Words>
  <Application>Microsoft Office PowerPoint</Application>
  <PresentationFormat>Widescreen</PresentationFormat>
  <Paragraphs>174</Paragraphs>
  <Slides>28</Slides>
  <Notes>2</Notes>
  <HiddenSlides>3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Arial</vt:lpstr>
      <vt:lpstr>Calibri</vt:lpstr>
      <vt:lpstr>Cambria Math</vt:lpstr>
      <vt:lpstr>Corbel</vt:lpstr>
      <vt:lpstr>Wingdings</vt:lpstr>
      <vt:lpstr>Banded</vt:lpstr>
      <vt:lpstr>Welcome to:</vt:lpstr>
      <vt:lpstr>Agenda</vt:lpstr>
      <vt:lpstr>About SPARC</vt:lpstr>
      <vt:lpstr>Introduction</vt:lpstr>
      <vt:lpstr>Our  Lab</vt:lpstr>
      <vt:lpstr>How to become a Member</vt:lpstr>
      <vt:lpstr>SPARC Meetings</vt:lpstr>
      <vt:lpstr>Partner Organizations</vt:lpstr>
      <vt:lpstr>More Information about SPARC</vt:lpstr>
      <vt:lpstr>Meetings this Week</vt:lpstr>
      <vt:lpstr>Outreach</vt:lpstr>
      <vt:lpstr>Outreach Events</vt:lpstr>
      <vt:lpstr>Projects</vt:lpstr>
      <vt:lpstr>Spring 2018 Main Projects</vt:lpstr>
      <vt:lpstr>Sumo Robotics Tournament</vt:lpstr>
      <vt:lpstr>What is a Sumo Bot Competition?</vt:lpstr>
      <vt:lpstr>SPARC Sumo-Bot Requirements</vt:lpstr>
      <vt:lpstr>SPARC MINI-CLASS Part Requirements</vt:lpstr>
      <vt:lpstr>Maker Training Sessions</vt:lpstr>
      <vt:lpstr>Maker Training Session Topics</vt:lpstr>
      <vt:lpstr>Maker Topic: 3D CAD &amp; SolidWorks</vt:lpstr>
      <vt:lpstr>Why use 3D Computer Aided Design</vt:lpstr>
      <vt:lpstr>Why Use</vt:lpstr>
      <vt:lpstr>Alternatives to SolidWorks</vt:lpstr>
      <vt:lpstr>How to Access SolidWorks</vt:lpstr>
      <vt:lpstr>Minimum Computer Requirements</vt:lpstr>
      <vt:lpstr>Aspects of 3D CAD</vt:lpstr>
      <vt:lpstr>Learning SolidWorks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to:</dc:title>
  <dc:creator>Matthew Castleberry</dc:creator>
  <cp:lastModifiedBy>Matthew Castleberry</cp:lastModifiedBy>
  <cp:revision>284</cp:revision>
  <dcterms:created xsi:type="dcterms:W3CDTF">2016-09-03T15:20:58Z</dcterms:created>
  <dcterms:modified xsi:type="dcterms:W3CDTF">2018-01-30T05:59:21Z</dcterms:modified>
</cp:coreProperties>
</file>